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1"/>
  </p:notesMasterIdLst>
  <p:handoutMasterIdLst>
    <p:handoutMasterId r:id="rId32"/>
  </p:handoutMasterIdLst>
  <p:sldIdLst>
    <p:sldId id="288" r:id="rId5"/>
    <p:sldId id="322" r:id="rId6"/>
    <p:sldId id="323" r:id="rId7"/>
    <p:sldId id="318" r:id="rId8"/>
    <p:sldId id="315" r:id="rId9"/>
    <p:sldId id="257" r:id="rId10"/>
    <p:sldId id="316" r:id="rId11"/>
    <p:sldId id="261" r:id="rId12"/>
    <p:sldId id="299" r:id="rId13"/>
    <p:sldId id="319" r:id="rId14"/>
    <p:sldId id="307" r:id="rId15"/>
    <p:sldId id="300" r:id="rId16"/>
    <p:sldId id="301" r:id="rId17"/>
    <p:sldId id="302" r:id="rId18"/>
    <p:sldId id="305" r:id="rId19"/>
    <p:sldId id="304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20" r:id="rId28"/>
    <p:sldId id="321" r:id="rId29"/>
    <p:sldId id="289" r:id="rId3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474" autoAdjust="0"/>
  </p:normalViewPr>
  <p:slideViewPr>
    <p:cSldViewPr snapToGrid="0" snapToObjects="1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FB138B2-18CD-1D41-89B0-ADB5F3BA92A3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E7A355-8776-CB43-838E-ED9EE2F8390B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F0C5-071D-DB1D-96B0-0FE261F08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B9133E-70C4-D73E-F67F-E9482B3BA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5B4F14-5F2C-B734-047D-C5997906E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218AA-2B94-8CF6-737E-542F66CBA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0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FA637AC-751E-9E9D-7175-A0FADF858F5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rtlCol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en-US" noProof="0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en-US" altLang="ja-JP" noProof="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1E1467-7F21-7E40-BF7A-27FECC27EFB8}"/>
              </a:ext>
            </a:extLst>
          </p:cNvPr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10698480" cy="1097280"/>
          </a:xfrm>
        </p:spPr>
        <p:txBody>
          <a:bodyPr rtlCol="0" anchor="b" anchorCtr="0">
            <a:normAutofit/>
          </a:bodyPr>
          <a:lstStyle>
            <a:lvl1pPr algn="ctr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2560320"/>
            <a:ext cx="6400800" cy="3657600"/>
          </a:xfrm>
        </p:spPr>
        <p:txBody>
          <a:bodyPr rtlCol="0" anchor="b">
            <a:normAutofit/>
          </a:bodyPr>
          <a:lstStyle>
            <a:lvl1pPr algn="l">
              <a:defRPr sz="4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클릭하여 마스터 제목 스타일 편집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EFE84E-0920-FAF1-6CA8-DC5A96D2F870}"/>
              </a:ext>
            </a:extLst>
          </p:cNvPr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10698480" cy="1097280"/>
          </a:xfrm>
        </p:spPr>
        <p:txBody>
          <a:bodyPr rtlCol="0" anchor="b" anchorCtr="0">
            <a:normAutofit/>
          </a:bodyPr>
          <a:lstStyle>
            <a:lvl1pPr algn="l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rtlCol="0" anchor="t" anchorCtr="0">
            <a:normAutofit/>
          </a:bodyPr>
          <a:lstStyle>
            <a:lvl1pPr marL="512064" indent="-512064">
              <a:buClr>
                <a:schemeClr val="tx1"/>
              </a:buClr>
              <a:buSzPct val="100000"/>
              <a:buFont typeface="+mj-lt"/>
              <a:buAutoNum type="arabicPeriod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885432" y="2340864"/>
            <a:ext cx="2834640" cy="3840480"/>
          </a:xfrm>
        </p:spPr>
        <p:txBody>
          <a:bodyPr rtlCol="0" anchor="t" anchorCtr="0">
            <a:normAutofit/>
          </a:bodyPr>
          <a:lstStyle>
            <a:lvl1pPr marL="0" indent="0">
              <a:buClr>
                <a:schemeClr val="accent1"/>
              </a:buClr>
              <a:buSzPct val="90000"/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ED4B7AC-0A74-D081-4126-7D5BB0DF978A}"/>
              </a:ext>
            </a:extLst>
          </p:cNvPr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>
            <a:extLst>
              <a:ext uri="{FF2B5EF4-FFF2-40B4-BE49-F238E27FC236}">
                <a16:creationId xmlns:a16="http://schemas.microsoft.com/office/drawing/2014/main" id="{B193C94A-0AB2-B395-E722-487D1EB8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/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B79E72A1-BF08-EE06-7D8C-4AA04F7849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73A906E1-E32B-5A1F-2D56-B49187E0F2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4A504C4-F594-8A14-20FD-71ABDA846B4B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 rtlCol="0">
            <a:normAutofit/>
          </a:bodyPr>
          <a:lstStyle>
            <a:lvl1pPr algn="ctr">
              <a:defRPr sz="46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9048" y="731520"/>
            <a:ext cx="5303520" cy="402336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EECEFCD-B1A9-DF64-DD0A-FB2E7AE95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 rtlCol="0">
            <a:normAutofit/>
          </a:bodyPr>
          <a:lstStyle>
            <a:lvl1pPr algn="ctr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9048" y="731520"/>
            <a:ext cx="5303520" cy="4023360"/>
          </a:xfrm>
        </p:spPr>
        <p:txBody>
          <a:bodyPr rtlCol="0" anchor="ctr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4A4B7E5-B9DF-4656-97A9-2E604E49E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60195EE-CFED-7B58-C5A5-E6E1E87B304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29200" y="1737360"/>
            <a:ext cx="6400800" cy="3383280"/>
          </a:xfrm>
        </p:spPr>
        <p:txBody>
          <a:bodyPr rtlCol="0" anchor="b">
            <a:normAutofit/>
          </a:bodyPr>
          <a:lstStyle>
            <a:lvl1pPr algn="l">
              <a:defRPr sz="4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9200" y="5394960"/>
            <a:ext cx="6400800" cy="914400"/>
          </a:xfrm>
        </p:spPr>
        <p:txBody>
          <a:bodyPr rtlCol="0">
            <a:normAutofit/>
          </a:bodyPr>
          <a:lstStyle>
            <a:lvl1pPr marL="0" indent="0" algn="l">
              <a:buNone/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/>
              <a:t>클릭하여 마스터 부제목 스타일 편집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E18BAB-7B25-780A-BE65-350200AA4D7A}"/>
              </a:ext>
            </a:extLst>
          </p:cNvPr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D24158F-3B6B-E5FD-893D-E161110F443C}"/>
                </a:ext>
              </a:extLst>
            </p:cNvPr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B6888180-4AC6-A959-2940-10BF0CA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FE40C8E-7A79-6285-A56D-54B714BE5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258B21D-A539-48D1-461B-7C16E045A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 rtlCol="0">
            <a:normAutofit/>
          </a:bodyPr>
          <a:lstStyle>
            <a:lvl1pPr algn="ctr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1D1FCDB-AFA4-5977-8DBB-07E6F6BDDF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9048" y="2203704"/>
            <a:ext cx="5303520" cy="4023360"/>
          </a:xfrm>
        </p:spPr>
        <p:txBody>
          <a:bodyPr rtlCol="0" anchor="ctr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부제 +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29200" y="1737360"/>
            <a:ext cx="6400800" cy="3383280"/>
          </a:xfrm>
        </p:spPr>
        <p:txBody>
          <a:bodyPr rtlCol="0" anchor="b">
            <a:normAutofit/>
          </a:bodyPr>
          <a:lstStyle>
            <a:lvl1pPr algn="l">
              <a:defRPr sz="4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9200" y="5394960"/>
            <a:ext cx="6400800" cy="73152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/>
              <a:t>클릭하여 마스터 부제목 스타일 편집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159AF6-DC73-3F3B-4DE1-FF96E102AD91}"/>
              </a:ext>
            </a:extLst>
          </p:cNvPr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10698480" cy="1097280"/>
          </a:xfrm>
        </p:spPr>
        <p:txBody>
          <a:bodyPr rtlCol="0" anchor="b" anchorCtr="0">
            <a:normAutofit/>
          </a:bodyPr>
          <a:lstStyle>
            <a:lvl1pPr algn="ctr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7F250DD-8A39-BA2C-52AA-D45675F76B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 rtl="0"/>
            <a:r>
              <a:rPr lang="ko"/>
              <a:t>마스터 텍스트 스타일을 편집하려면 클릭하세요.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50408" y="2794683"/>
            <a:ext cx="5696712" cy="3532965"/>
          </a:xfrm>
        </p:spPr>
        <p:txBody>
          <a:bodyPr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FA209F-9796-B2AD-2E33-AE47DA0240A3}"/>
              </a:ext>
            </a:extLst>
          </p:cNvPr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+ 사진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D119E5E-F8F1-0767-C2E4-4F21FEBDAA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1554480"/>
            <a:ext cx="6400800" cy="2103120"/>
          </a:xfrm>
        </p:spPr>
        <p:txBody>
          <a:bodyPr rtlCol="0" anchor="ctr">
            <a:normAutofit/>
          </a:bodyPr>
          <a:lstStyle>
            <a:lvl1pPr algn="ctr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58A9C5B8-2990-93CB-7146-611D36676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/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5CB646E-623F-ACC0-0BCC-D09DB046C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10698480" cy="1097280"/>
          </a:xfrm>
        </p:spPr>
        <p:txBody>
          <a:bodyPr rtlCol="0" anchor="b" anchorCtr="0">
            <a:normAutofit/>
          </a:bodyPr>
          <a:lstStyle>
            <a:lvl1pPr algn="l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1520" y="2377440"/>
            <a:ext cx="4846320" cy="201168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92240" y="2377440"/>
            <a:ext cx="4846320" cy="201168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AAE407CB-377A-BED8-EF6C-5B5B9D236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10698480" cy="1097280"/>
          </a:xfrm>
        </p:spPr>
        <p:txBody>
          <a:bodyPr rtlCol="0" anchor="b" anchorCtr="0">
            <a:normAutofit/>
          </a:bodyPr>
          <a:lstStyle>
            <a:lvl1pPr algn="l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906A8E3A-8DBF-0542-BC99-444DCA0CC2C2}" type="datetimeFigureOut">
              <a:rPr lang="en-US" smtClean="0"/>
              <a:pPr rtl="0"/>
              <a:t>3/28/2025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3" r:id="rId2"/>
    <p:sldLayoutId id="2147483695" r:id="rId3"/>
    <p:sldLayoutId id="2147483694" r:id="rId4"/>
    <p:sldLayoutId id="2147483696" r:id="rId5"/>
    <p:sldLayoutId id="2147483704" r:id="rId6"/>
    <p:sldLayoutId id="214748369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0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3D0CB20F-6AE1-1AD7-2AA5-50FACF083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349" y="457200"/>
            <a:ext cx="7772400" cy="1134192"/>
          </a:xfrm>
        </p:spPr>
        <p:txBody>
          <a:bodyPr lIns="0" tIns="0" rIns="0" bIns="0" rtlCol="0">
            <a:normAutofit/>
          </a:bodyPr>
          <a:lstStyle/>
          <a:p>
            <a:pPr algn="ctr" rtl="0"/>
            <a:r>
              <a:rPr lang="en-US" altLang="ko-KR" dirty="0"/>
              <a:t>STC</a:t>
            </a:r>
            <a:r>
              <a:rPr lang="ko-KR" altLang="en-US" dirty="0"/>
              <a:t> 프로젝트</a:t>
            </a:r>
            <a:endParaRPr lang="ko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부제목 20">
            <a:extLst>
              <a:ext uri="{FF2B5EF4-FFF2-40B4-BE49-F238E27FC236}">
                <a16:creationId xmlns:a16="http://schemas.microsoft.com/office/drawing/2014/main" id="{6736B65B-9159-75EE-D968-9BF18FF2D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769" y="3707934"/>
            <a:ext cx="7695222" cy="2692866"/>
          </a:xfrm>
        </p:spPr>
        <p:txBody>
          <a:bodyPr lIns="0" tIns="0" rIns="0" bIns="0" rtlCol="0">
            <a:normAutofit/>
          </a:bodyPr>
          <a:lstStyle/>
          <a:p>
            <a:pPr algn="ctr" rtl="0"/>
            <a:r>
              <a:rPr lang="ko-KR" altLang="en-US" sz="3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조이름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ko-KR" altLang="en-US" sz="3000">
                <a:latin typeface="Malgun Gothic" panose="020B0503020000020004" pitchFamily="34" charset="-127"/>
                <a:ea typeface="Malgun Gothic" panose="020B0503020000020004" pitchFamily="34" charset="-127"/>
              </a:rPr>
              <a:t>불협화음</a:t>
            </a:r>
            <a:endParaRPr lang="en-US" altLang="ko-KR" sz="300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 rtl="0"/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조원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ko-KR" altLang="en-US" sz="3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신진섭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3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허재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3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이승배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김용우</a:t>
            </a:r>
            <a:endParaRPr lang="ko" sz="3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31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16B60-983D-F1FC-5D28-901E52ED5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4275C9-4F6A-CF87-E35A-AFA26174D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74807" b="-74807"/>
          <a:stretch/>
        </p:blipFill>
        <p:spPr>
          <a:xfrm>
            <a:off x="3816990" y="153519"/>
            <a:ext cx="7935986" cy="5972961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40CB3E-3FD8-E406-AA10-BCE6942D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24" y="731520"/>
            <a:ext cx="3748200" cy="4023360"/>
          </a:xfrm>
          <a:noFill/>
        </p:spPr>
        <p:txBody>
          <a:bodyPr lIns="0" tIns="0" rIns="0" bIns="0" rtlCol="0" anchor="ctr" anchorCtr="0">
            <a:normAutofit/>
          </a:bodyPr>
          <a:lstStyle/>
          <a:p>
            <a:pPr rtl="0"/>
            <a:r>
              <a:rPr lang="ko-KR" altLang="en-US" dirty="0"/>
              <a:t>게시판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3854170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A0A27-020F-0A0E-3AFA-875AB8CD4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04F73-931D-89A9-A848-C0D22D88F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18" y="2203703"/>
            <a:ext cx="10806950" cy="4356487"/>
          </a:xfrm>
          <a:noFill/>
        </p:spPr>
        <p:txBody>
          <a:bodyPr lIns="0" tIns="0" rIns="0" bIns="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기능 설명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목적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아동들이나 보호자들이 의견을 공유하고 소통할 수 있는 게시판 기능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주요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게시글 작성, 수정, 삭제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댓글 기능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카테고리별 게시글 필터링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UI/UX 디자인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게시글을 쉽게 작성하고 의견을 공유할 수 있도록 설계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기술적 설명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Django의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모델, 뷰, 템플릿(MVT) 구조를 사용하여 구현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게시글과 댓글을 관리하는 기능 제공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92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EE50-094C-054C-7683-7AEDD544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84759-9A1B-8CF2-2220-40A2CFE9A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764237"/>
            <a:ext cx="6400800" cy="3383280"/>
          </a:xfrm>
          <a:noFill/>
        </p:spPr>
        <p:txBody>
          <a:bodyPr lIns="0" tIns="0" rIns="0" bIns="0" rtlCol="0">
            <a:normAutofit/>
          </a:bodyPr>
          <a:lstStyle/>
          <a:p>
            <a:pPr rtl="0"/>
            <a:r>
              <a:rPr lang="ko-KR" altLang="en-US" dirty="0"/>
              <a:t>문의페이지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3015321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8F8B8-00E8-D3AF-A2BD-56146EA6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679A9C-5E2D-EEBD-8373-EC864CA5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" y="385894"/>
            <a:ext cx="11140580" cy="4706223"/>
          </a:xfrm>
          <a:noFill/>
        </p:spPr>
        <p:txBody>
          <a:bodyPr lIns="0" tIns="0" rIns="0" bIns="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설명</a:t>
            </a:r>
            <a:r>
              <a:rPr lang="en-US" altLang="ko-KR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목적</a:t>
            </a:r>
            <a:r>
              <a:rPr lang="en-US" altLang="ko-KR" sz="2000" dirty="0"/>
              <a:t>: </a:t>
            </a:r>
            <a:r>
              <a:rPr lang="ko-KR" altLang="en-US" sz="2000" dirty="0"/>
              <a:t>아동과 보호자가 문의 사항을 해결할 수 있는 고객센터 기능 제공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주요 기능</a:t>
            </a:r>
            <a:r>
              <a:rPr lang="en-US" altLang="ko-KR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문의 게시판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실시간 상담 시스템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이메일 및 메시지를 통한 고객지원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/>
              <a:t>UI/UX </a:t>
            </a:r>
            <a:r>
              <a:rPr lang="ko-KR" altLang="en-US" sz="2000" b="1" dirty="0"/>
              <a:t>디자인</a:t>
            </a:r>
            <a:r>
              <a:rPr lang="en-US" altLang="ko-KR" sz="2000" dirty="0"/>
              <a:t>: </a:t>
            </a:r>
            <a:r>
              <a:rPr lang="ko-KR" altLang="en-US" sz="2000" dirty="0"/>
              <a:t>직관적인 고객센터 인터페이스로 문제를 쉽게 해결할 수 있도록 지원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기술적 설명</a:t>
            </a:r>
            <a:r>
              <a:rPr lang="en-US" altLang="ko-KR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실시간 채팅 및 이메일 알림 기능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고객문의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2326708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7C1B2-4123-8570-7529-548794A5D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7DBE3-D637-9236-9D9B-7CDB7DAF1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96" y="2933210"/>
            <a:ext cx="6400800" cy="991579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사용된 기술 스택</a:t>
            </a:r>
            <a:endParaRPr lang="ko" dirty="0"/>
          </a:p>
        </p:txBody>
      </p:sp>
      <p:pic>
        <p:nvPicPr>
          <p:cNvPr id="4" name="그림 개체 틀 3" descr="꽃 클로즈업">
            <a:extLst>
              <a:ext uri="{FF2B5EF4-FFF2-40B4-BE49-F238E27FC236}">
                <a16:creationId xmlns:a16="http://schemas.microsoft.com/office/drawing/2014/main" id="{77599CFA-0F20-552F-B207-DDDC3C3EB6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" r="63"/>
          <a:stretch/>
        </p:blipFill>
        <p:spPr>
          <a:xfrm>
            <a:off x="7415784" y="685800"/>
            <a:ext cx="3840480" cy="5486400"/>
          </a:xfrm>
        </p:spPr>
      </p:pic>
    </p:spTree>
    <p:extLst>
      <p:ext uri="{BB962C8B-B14F-4D97-AF65-F5344CB8AC3E}">
        <p14:creationId xmlns:p14="http://schemas.microsoft.com/office/powerpoint/2010/main" val="159614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81615-277F-2F16-DC01-7E1268AB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9A380C-0A8E-60CE-CF0E-0726EAD0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18" y="2203703"/>
            <a:ext cx="10806950" cy="4356487"/>
          </a:xfrm>
          <a:noFill/>
        </p:spPr>
        <p:txBody>
          <a:bodyPr lIns="0" tIns="0" rIns="0" bIns="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백엔드</a:t>
            </a:r>
            <a:r>
              <a:rPr lang="en-US" altLang="ko-KR" sz="2000" dirty="0"/>
              <a:t>: Django (Python)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Django</a:t>
            </a:r>
            <a:r>
              <a:rPr lang="ko-KR" altLang="en-US" sz="2000" dirty="0"/>
              <a:t>를 사용하여 웹 애플리케이션의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뷰</a:t>
            </a:r>
            <a:r>
              <a:rPr lang="en-US" altLang="ko-KR" sz="2000" dirty="0"/>
              <a:t>, </a:t>
            </a:r>
            <a:r>
              <a:rPr lang="ko-KR" altLang="en-US" sz="2000" dirty="0"/>
              <a:t>템플릿을 구현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사용자의 데이터와 게시글 등을 관리</a:t>
            </a:r>
            <a:endParaRPr lang="en-US" altLang="ko-KR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프론트엔드</a:t>
            </a:r>
            <a:r>
              <a:rPr lang="en-US" altLang="ko-KR" sz="2000" dirty="0"/>
              <a:t>: HTML, 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직관적이고 반응형 웹 디자인으로 사용자의 편의성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데이터베이스</a:t>
            </a:r>
            <a:r>
              <a:rPr lang="en-US" altLang="ko-KR" sz="2000" dirty="0"/>
              <a:t>: SQLite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게시글</a:t>
            </a:r>
            <a:r>
              <a:rPr lang="en-US" altLang="ko-KR" sz="2000" dirty="0"/>
              <a:t>, </a:t>
            </a:r>
            <a:r>
              <a:rPr lang="ko-KR" altLang="en-US" sz="2000" dirty="0"/>
              <a:t>후원 내역</a:t>
            </a:r>
            <a:r>
              <a:rPr lang="en-US" altLang="ko-KR" sz="2000" dirty="0"/>
              <a:t>, </a:t>
            </a:r>
            <a:r>
              <a:rPr lang="ko-KR" altLang="en-US" sz="2000" dirty="0"/>
              <a:t>고객센터 문의 등을 저장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기타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머신러닝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아동학대 예측을 위한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46516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D5394-7507-FE50-A7E4-FB8E2369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E482FD17-1958-24DA-5DAA-BEFA17064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973" y="1910412"/>
            <a:ext cx="7772400" cy="2481463"/>
          </a:xfrm>
        </p:spPr>
        <p:txBody>
          <a:bodyPr lIns="0" tIns="0" rIns="0" bIns="0" rtlCol="0">
            <a:normAutofit/>
          </a:bodyPr>
          <a:lstStyle/>
          <a:p>
            <a:pPr rtl="0"/>
            <a:r>
              <a:rPr lang="ko-KR" altLang="en-US" dirty="0"/>
              <a:t>데이터베이스 구조</a:t>
            </a:r>
            <a:endParaRPr lang="ko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372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CF643-CB77-261F-0967-4CCB203DB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EB1421B-7E08-827C-9708-6F54ECB01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" y="385894"/>
            <a:ext cx="11140580" cy="4706223"/>
          </a:xfrm>
          <a:noFill/>
        </p:spPr>
        <p:txBody>
          <a:bodyPr lIns="0" tIns="0" rIns="0" bIns="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사용자 정보</a:t>
            </a:r>
            <a:r>
              <a:rPr lang="en-US" altLang="ko-KR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필드</a:t>
            </a:r>
            <a:r>
              <a:rPr lang="en-US" altLang="ko-KR" sz="2000" dirty="0"/>
              <a:t>: </a:t>
            </a:r>
            <a:r>
              <a:rPr lang="ko-KR" altLang="en-US" sz="2000" dirty="0"/>
              <a:t>사용자명</a:t>
            </a:r>
            <a:r>
              <a:rPr lang="en-US" altLang="ko-KR" sz="2000" dirty="0"/>
              <a:t>, </a:t>
            </a:r>
            <a:r>
              <a:rPr lang="ko-KR" altLang="en-US" sz="2000" dirty="0"/>
              <a:t>이메일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</a:t>
            </a:r>
            <a:r>
              <a:rPr lang="en-US" altLang="ko-KR" sz="2000" dirty="0"/>
              <a:t>, </a:t>
            </a:r>
            <a:r>
              <a:rPr lang="ko-KR" altLang="en-US" sz="2000" dirty="0"/>
              <a:t>권한 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게시글</a:t>
            </a:r>
            <a:r>
              <a:rPr lang="en-US" altLang="ko-KR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필드</a:t>
            </a:r>
            <a:r>
              <a:rPr lang="en-US" altLang="ko-KR" sz="2000" dirty="0"/>
              <a:t>: </a:t>
            </a:r>
            <a:r>
              <a:rPr lang="ko-KR" altLang="en-US" sz="2000" dirty="0"/>
              <a:t>제목</a:t>
            </a:r>
            <a:r>
              <a:rPr lang="en-US" altLang="ko-KR" sz="2000" dirty="0"/>
              <a:t>, </a:t>
            </a:r>
            <a:r>
              <a:rPr lang="ko-KR" altLang="en-US" sz="2000" dirty="0"/>
              <a:t>내용</a:t>
            </a:r>
            <a:r>
              <a:rPr lang="en-US" altLang="ko-KR" sz="2000" dirty="0"/>
              <a:t>, </a:t>
            </a:r>
            <a:r>
              <a:rPr lang="ko-KR" altLang="en-US" sz="2000" dirty="0"/>
              <a:t>작성자</a:t>
            </a:r>
            <a:r>
              <a:rPr lang="en-US" altLang="ko-KR" sz="2000" dirty="0"/>
              <a:t>, </a:t>
            </a:r>
            <a:r>
              <a:rPr lang="ko-KR" altLang="en-US" sz="2000" dirty="0"/>
              <a:t>작성일 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후원 내역</a:t>
            </a:r>
            <a:r>
              <a:rPr lang="en-US" altLang="ko-KR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필드</a:t>
            </a:r>
            <a:r>
              <a:rPr lang="en-US" altLang="ko-KR" sz="2000" dirty="0"/>
              <a:t>: </a:t>
            </a:r>
            <a:r>
              <a:rPr lang="ko-KR" altLang="en-US" sz="2000" dirty="0"/>
              <a:t>후원자 이름</a:t>
            </a:r>
            <a:r>
              <a:rPr lang="en-US" altLang="ko-KR" sz="2000" dirty="0"/>
              <a:t>, </a:t>
            </a:r>
            <a:r>
              <a:rPr lang="ko-KR" altLang="en-US" sz="2000" dirty="0"/>
              <a:t>후원 금액</a:t>
            </a:r>
            <a:r>
              <a:rPr lang="en-US" altLang="ko-KR" sz="2000" dirty="0"/>
              <a:t>, </a:t>
            </a:r>
            <a:r>
              <a:rPr lang="ko-KR" altLang="en-US" sz="2000" dirty="0"/>
              <a:t>후원일 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고객센터 문의</a:t>
            </a:r>
            <a:r>
              <a:rPr lang="en-US" altLang="ko-KR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필드</a:t>
            </a:r>
            <a:r>
              <a:rPr lang="en-US" altLang="ko-KR" sz="2000" dirty="0"/>
              <a:t>: </a:t>
            </a:r>
            <a:r>
              <a:rPr lang="ko-KR" altLang="en-US" sz="2000" dirty="0"/>
              <a:t>문의 제목</a:t>
            </a:r>
            <a:r>
              <a:rPr lang="en-US" altLang="ko-KR" sz="2000" dirty="0"/>
              <a:t>, </a:t>
            </a:r>
            <a:r>
              <a:rPr lang="ko-KR" altLang="en-US" sz="2000" dirty="0"/>
              <a:t>내용</a:t>
            </a:r>
            <a:r>
              <a:rPr lang="en-US" altLang="ko-KR" sz="2000" dirty="0"/>
              <a:t>, </a:t>
            </a:r>
            <a:r>
              <a:rPr lang="ko-KR" altLang="en-US" sz="2000" dirty="0"/>
              <a:t>작성자</a:t>
            </a:r>
            <a:r>
              <a:rPr lang="en-US" altLang="ko-KR" sz="2000" dirty="0"/>
              <a:t>, </a:t>
            </a:r>
            <a:r>
              <a:rPr lang="ko-KR" altLang="en-US" sz="2000" dirty="0"/>
              <a:t>처리 상태 등</a:t>
            </a:r>
          </a:p>
        </p:txBody>
      </p:sp>
    </p:spTree>
    <p:extLst>
      <p:ext uri="{BB962C8B-B14F-4D97-AF65-F5344CB8AC3E}">
        <p14:creationId xmlns:p14="http://schemas.microsoft.com/office/powerpoint/2010/main" val="31925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06EB8-277A-09B9-83EC-37434A838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27957-58E5-1FB0-8F92-3FAB1DCF3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  <a:noFill/>
        </p:spPr>
        <p:txBody>
          <a:bodyPr lIns="0" tIns="0" rIns="0" bIns="0" rtlCol="0">
            <a:normAutofit/>
          </a:bodyPr>
          <a:lstStyle/>
          <a:p>
            <a:pPr rtl="0"/>
            <a:r>
              <a:rPr lang="en-US" altLang="ko-KR" dirty="0"/>
              <a:t>UI/UX </a:t>
            </a:r>
            <a:r>
              <a:rPr lang="ko-KR" altLang="en-US" dirty="0"/>
              <a:t>디자인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413152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5615C-5909-CA37-75BA-D2118143C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3656D-434B-DFE2-50FD-02EC9DCCC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18" y="2203703"/>
            <a:ext cx="10806950" cy="4356487"/>
          </a:xfrm>
          <a:noFill/>
        </p:spPr>
        <p:txBody>
          <a:bodyPr lIns="0" tIns="0" rIns="0" bIns="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500" b="1" dirty="0"/>
              <a:t>홈페이지 디자인</a:t>
            </a:r>
            <a:r>
              <a:rPr lang="en-US" altLang="ko-KR" sz="25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500" b="1" dirty="0"/>
              <a:t>기능</a:t>
            </a:r>
            <a:r>
              <a:rPr lang="en-US" altLang="ko-KR" sz="2500" dirty="0"/>
              <a:t>: </a:t>
            </a:r>
            <a:r>
              <a:rPr lang="ko-KR" altLang="en-US" sz="2500" dirty="0"/>
              <a:t>각 기능을 쉽게 찾을 수 있는 메뉴 구성</a:t>
            </a:r>
            <a:endParaRPr lang="en-US" altLang="ko-KR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500" b="1" dirty="0"/>
              <a:t>디자인</a:t>
            </a:r>
            <a:r>
              <a:rPr lang="en-US" altLang="ko-KR" sz="2500" dirty="0"/>
              <a:t>: </a:t>
            </a:r>
            <a:r>
              <a:rPr lang="ko-KR" altLang="en-US" sz="2500" dirty="0"/>
              <a:t>심플하고 아동 친화적인 디자인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500" b="1" dirty="0"/>
              <a:t>반응형 디자인</a:t>
            </a:r>
            <a:r>
              <a:rPr lang="en-US" altLang="ko-KR" sz="2500" dirty="0"/>
              <a:t>: </a:t>
            </a:r>
            <a:r>
              <a:rPr lang="ko-KR" altLang="en-US" sz="2500" dirty="0"/>
              <a:t>모바일과 데스크탑 모두에서 원활한 사용 경험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500" b="1" dirty="0"/>
              <a:t>접근성 고려</a:t>
            </a:r>
            <a:r>
              <a:rPr lang="en-US" altLang="ko-KR" sz="2500" dirty="0"/>
              <a:t>: </a:t>
            </a:r>
            <a:r>
              <a:rPr lang="ko-KR" altLang="en-US" sz="2500" dirty="0"/>
              <a:t>아동들이 쉽게 이용할 수 있도록 시각적 요소와 글꼴 크기 조정</a:t>
            </a:r>
          </a:p>
        </p:txBody>
      </p:sp>
    </p:spTree>
    <p:extLst>
      <p:ext uri="{BB962C8B-B14F-4D97-AF65-F5344CB8AC3E}">
        <p14:creationId xmlns:p14="http://schemas.microsoft.com/office/powerpoint/2010/main" val="65757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D1E8-F85A-9028-FF6C-85C5B604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9A046E35-8F12-223B-631D-137FA6DDC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457199"/>
            <a:ext cx="8623882" cy="1134192"/>
          </a:xfrm>
        </p:spPr>
        <p:txBody>
          <a:bodyPr lIns="0" tIns="0" rIns="0" bIns="0" rtlCol="0">
            <a:normAutofit/>
          </a:bodyPr>
          <a:lstStyle/>
          <a:p>
            <a:pPr algn="ctr" rtl="0"/>
            <a:r>
              <a:rPr lang="en-US" altLang="ko-KR" dirty="0"/>
              <a:t>STC</a:t>
            </a:r>
            <a:r>
              <a:rPr lang="ko-KR" altLang="en-US" dirty="0"/>
              <a:t> 프로젝트 계획안</a:t>
            </a:r>
            <a:endParaRPr lang="ko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부제목 20">
            <a:extLst>
              <a:ext uri="{FF2B5EF4-FFF2-40B4-BE49-F238E27FC236}">
                <a16:creationId xmlns:a16="http://schemas.microsoft.com/office/drawing/2014/main" id="{2B9B4210-3985-79AF-2163-DEC605D6B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506" y="1725617"/>
            <a:ext cx="8388991" cy="4809408"/>
          </a:xfrm>
        </p:spPr>
        <p:txBody>
          <a:bodyPr lIns="0" tIns="0" rIns="0" bIns="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3/24 (월)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프로젝트 설정 및 기본 템플릿 구조 만들기.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accounts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board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customer_support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앱 생성 및 기본 설정.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3/25 (화)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accounts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앱: 로그인, 회원가입, 로그아웃 기능 구현.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데이터베이스 설정 및 마이그레이션.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3/26 (수)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앱: 게시판 목록, 게시물 작성 기능 구현.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customer_support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문의 페이지 템플릿 준비.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3/27 (목)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customer_support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앱: 문의 폼 및 처리 기능 구현.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게시판 수정/삭제 기능 추가.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3/28 (금)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ml_model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앱: 예측 모델 기능 구현.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전체 프로젝트 테스트 및 디버깅,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README.md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작성.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277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58430-98A9-1726-1BAC-145FEF41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22A9C-A442-39CB-88A3-BE1B2A27E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96" y="2933210"/>
            <a:ext cx="6400800" cy="991579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향후 계획</a:t>
            </a:r>
            <a:endParaRPr lang="ko" dirty="0"/>
          </a:p>
        </p:txBody>
      </p:sp>
      <p:pic>
        <p:nvPicPr>
          <p:cNvPr id="4" name="그림 개체 틀 3" descr="꽃 클로즈업">
            <a:extLst>
              <a:ext uri="{FF2B5EF4-FFF2-40B4-BE49-F238E27FC236}">
                <a16:creationId xmlns:a16="http://schemas.microsoft.com/office/drawing/2014/main" id="{99D68559-E256-A531-12C2-68F3F67887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" r="63"/>
          <a:stretch/>
        </p:blipFill>
        <p:spPr>
          <a:xfrm>
            <a:off x="7415784" y="685800"/>
            <a:ext cx="3840480" cy="5486400"/>
          </a:xfrm>
        </p:spPr>
      </p:pic>
    </p:spTree>
    <p:extLst>
      <p:ext uri="{BB962C8B-B14F-4D97-AF65-F5344CB8AC3E}">
        <p14:creationId xmlns:p14="http://schemas.microsoft.com/office/powerpoint/2010/main" val="236027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75C34-090E-8C00-8C81-9D14B799B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95629AE-E69F-81A9-B5CC-34F07BC38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" y="385894"/>
            <a:ext cx="11140580" cy="4706223"/>
          </a:xfrm>
          <a:noFill/>
        </p:spPr>
        <p:txBody>
          <a:bodyPr lIns="0" tIns="0" rIns="0" bIns="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500" b="1" dirty="0"/>
              <a:t>관리자 페이지 추가</a:t>
            </a:r>
            <a:r>
              <a:rPr lang="en-US" altLang="ko-KR" sz="2500" dirty="0"/>
              <a:t>: </a:t>
            </a:r>
            <a:r>
              <a:rPr lang="ko-KR" altLang="en-US" sz="2500" dirty="0"/>
              <a:t>게시글 및 사용자 관리 기능 추가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500" b="1" dirty="0"/>
              <a:t>아동학대 예측 모델 개선</a:t>
            </a:r>
            <a:r>
              <a:rPr lang="en-US" altLang="ko-KR" sz="2500" dirty="0"/>
              <a:t>: </a:t>
            </a:r>
            <a:r>
              <a:rPr lang="ko-KR" altLang="en-US" sz="2500" dirty="0"/>
              <a:t>더 정교한 예측 시스템 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500" b="1" dirty="0"/>
              <a:t>더 많은 후원자 기능 추가</a:t>
            </a:r>
            <a:r>
              <a:rPr lang="en-US" altLang="ko-KR" sz="2500" dirty="0"/>
              <a:t>: </a:t>
            </a:r>
            <a:r>
              <a:rPr lang="ko-KR" altLang="en-US" sz="2500" dirty="0"/>
              <a:t>후원자가 참여할 수 있는 다양한 활동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500" b="1" dirty="0"/>
              <a:t>모바일 앱 연동</a:t>
            </a:r>
            <a:r>
              <a:rPr lang="en-US" altLang="ko-KR" sz="2500" dirty="0"/>
              <a:t>: </a:t>
            </a:r>
            <a:r>
              <a:rPr lang="ko-KR" altLang="en-US" sz="2500" dirty="0"/>
              <a:t>모바일 사용자의 접근성 향상</a:t>
            </a:r>
          </a:p>
        </p:txBody>
      </p:sp>
    </p:spTree>
    <p:extLst>
      <p:ext uri="{BB962C8B-B14F-4D97-AF65-F5344CB8AC3E}">
        <p14:creationId xmlns:p14="http://schemas.microsoft.com/office/powerpoint/2010/main" val="225322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3326B-9C9D-BAC6-FE2B-A899AD397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0AD8C551-F455-C8E4-B5C2-E9534A01D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973" y="1910412"/>
            <a:ext cx="7772400" cy="2481463"/>
          </a:xfrm>
        </p:spPr>
        <p:txBody>
          <a:bodyPr lIns="0" tIns="0" rIns="0" bIns="0" rtlCol="0">
            <a:normAutofit/>
          </a:bodyPr>
          <a:lstStyle/>
          <a:p>
            <a:pPr rtl="0"/>
            <a:r>
              <a:rPr lang="ko-KR" altLang="en-US" dirty="0"/>
              <a:t>결론</a:t>
            </a:r>
            <a:endParaRPr lang="ko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998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CFF82-28E6-1760-35D0-DAD2FC142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79577-D1B7-B0A1-A9B5-1DE88594B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18" y="2203703"/>
            <a:ext cx="10806950" cy="4356487"/>
          </a:xfrm>
          <a:noFill/>
        </p:spPr>
        <p:txBody>
          <a:bodyPr lIns="0" tIns="0" rIns="0" bIns="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아동들이 안전하게 의견을 나누고 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lvl="2" indent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지원을 받을 수 있는 플랫폼 제공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기능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아동학대 예측, 후원/참여, 게시판, 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lvl="2" indent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ko-KR" sz="2600" dirty="0">
                <a:latin typeface="Arial" panose="020B0604020202020204" pitchFamily="34" charset="0"/>
              </a:rPr>
              <a:t>  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고객센터 등을 포함한 종합적 서비스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향후 계획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추가 기능 개발 및 더 나은 아동 지원 제공</a:t>
            </a:r>
          </a:p>
        </p:txBody>
      </p:sp>
    </p:spTree>
    <p:extLst>
      <p:ext uri="{BB962C8B-B14F-4D97-AF65-F5344CB8AC3E}">
        <p14:creationId xmlns:p14="http://schemas.microsoft.com/office/powerpoint/2010/main" val="207779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02E0-F0E6-620D-B772-483A8142B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36F14CE9-F119-8F4D-3614-F75623A41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973" y="1910412"/>
            <a:ext cx="7772400" cy="2481463"/>
          </a:xfrm>
        </p:spPr>
        <p:txBody>
          <a:bodyPr lIns="0" tIns="0" rIns="0" bIns="0" rtlCol="0">
            <a:normAutofit/>
          </a:bodyPr>
          <a:lstStyle/>
          <a:p>
            <a:pPr rtl="0"/>
            <a:r>
              <a:rPr lang="ko-KR" altLang="en-US" dirty="0"/>
              <a:t>후기</a:t>
            </a:r>
            <a:endParaRPr lang="ko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54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543D0-27E6-A2B4-6DC4-3F748749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23118E6-384D-CA83-5D8D-C7E520EF8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95578"/>
              </p:ext>
            </p:extLst>
          </p:nvPr>
        </p:nvGraphicFramePr>
        <p:xfrm>
          <a:off x="421602" y="890510"/>
          <a:ext cx="11239095" cy="55743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2711">
                  <a:extLst>
                    <a:ext uri="{9D8B030D-6E8A-4147-A177-3AD203B41FA5}">
                      <a16:colId xmlns:a16="http://schemas.microsoft.com/office/drawing/2014/main" val="2348032185"/>
                    </a:ext>
                  </a:extLst>
                </a:gridCol>
                <a:gridCol w="2399096">
                  <a:extLst>
                    <a:ext uri="{9D8B030D-6E8A-4147-A177-3AD203B41FA5}">
                      <a16:colId xmlns:a16="http://schemas.microsoft.com/office/drawing/2014/main" val="2514000314"/>
                    </a:ext>
                  </a:extLst>
                </a:gridCol>
                <a:gridCol w="2399096">
                  <a:extLst>
                    <a:ext uri="{9D8B030D-6E8A-4147-A177-3AD203B41FA5}">
                      <a16:colId xmlns:a16="http://schemas.microsoft.com/office/drawing/2014/main" val="697230898"/>
                    </a:ext>
                  </a:extLst>
                </a:gridCol>
                <a:gridCol w="2399096">
                  <a:extLst>
                    <a:ext uri="{9D8B030D-6E8A-4147-A177-3AD203B41FA5}">
                      <a16:colId xmlns:a16="http://schemas.microsoft.com/office/drawing/2014/main" val="1598254672"/>
                    </a:ext>
                  </a:extLst>
                </a:gridCol>
                <a:gridCol w="2399096">
                  <a:extLst>
                    <a:ext uri="{9D8B030D-6E8A-4147-A177-3AD203B41FA5}">
                      <a16:colId xmlns:a16="http://schemas.microsoft.com/office/drawing/2014/main" val="1027548402"/>
                    </a:ext>
                  </a:extLst>
                </a:gridCol>
              </a:tblGrid>
              <a:tr h="573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훈련생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허재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이승배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신진섭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김용우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617784"/>
                  </a:ext>
                </a:extLst>
              </a:tr>
              <a:tr h="5000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자체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평가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의견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프로젝트 구조가 잘 나누어져 있어 관리가 용이하고</a:t>
                      </a:r>
                      <a:r>
                        <a:rPr lang="en-US" altLang="ko-KR" sz="2500" dirty="0"/>
                        <a:t>, </a:t>
                      </a:r>
                      <a:r>
                        <a:rPr lang="ko-KR" altLang="en-US" sz="2500" dirty="0"/>
                        <a:t>모델과 웹 애플리케이션 결합이 매끄럽습니다</a:t>
                      </a:r>
                      <a:r>
                        <a:rPr lang="en-US" altLang="ko-KR" sz="2500" dirty="0"/>
                        <a:t>. </a:t>
                      </a:r>
                      <a:r>
                        <a:rPr lang="ko-KR" altLang="en-US" sz="2500" dirty="0"/>
                        <a:t>협업 시 세부 부분에 더 신경 쓸 필요가 있었습니다</a:t>
                      </a:r>
                      <a:r>
                        <a:rPr lang="en-US" altLang="ko-KR" sz="2500" dirty="0"/>
                        <a:t>.</a:t>
                      </a:r>
                      <a:endParaRPr lang="ko-KR" altLang="en-US" sz="2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템플릿과 스타일 시트가 분리되어 디자인 수정이 쉬웠고</a:t>
                      </a:r>
                      <a:r>
                        <a:rPr lang="en-US" altLang="ko-KR" sz="2500" dirty="0"/>
                        <a:t>, </a:t>
                      </a:r>
                      <a:r>
                        <a:rPr lang="ko-KR" altLang="en-US" sz="2500" dirty="0"/>
                        <a:t>데이터베이스 관리가 직관적이었습니다</a:t>
                      </a:r>
                      <a:r>
                        <a:rPr lang="en-US" altLang="ko-KR" sz="2500" dirty="0"/>
                        <a:t>. </a:t>
                      </a:r>
                      <a:r>
                        <a:rPr lang="ko-KR" altLang="en-US" sz="2500" dirty="0"/>
                        <a:t>모델과 데이터 연계 부분에서 개선이 필요했습니다</a:t>
                      </a:r>
                      <a:r>
                        <a:rPr lang="en-US" altLang="ko-KR" sz="2500" dirty="0"/>
                        <a:t>.</a:t>
                      </a:r>
                      <a:endParaRPr lang="ko-KR" altLang="en-US" sz="2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500" dirty="0"/>
                        <a:t>pred</a:t>
                      </a:r>
                      <a:r>
                        <a:rPr lang="ko-KR" altLang="en-US" sz="2500" dirty="0"/>
                        <a:t>와 </a:t>
                      </a:r>
                      <a:r>
                        <a:rPr lang="en-US" altLang="ko-KR" sz="2500" dirty="0"/>
                        <a:t>pred2 </a:t>
                      </a:r>
                      <a:r>
                        <a:rPr lang="ko-KR" altLang="en-US" sz="2500" dirty="0"/>
                        <a:t>폴더로 모델 관리가 체계적이었고</a:t>
                      </a:r>
                      <a:r>
                        <a:rPr lang="en-US" altLang="ko-KR" sz="2500" dirty="0"/>
                        <a:t>, </a:t>
                      </a:r>
                      <a:r>
                        <a:rPr lang="ko-KR" altLang="en-US" sz="2500" dirty="0"/>
                        <a:t>데이터 전처리와 모델 파라미터 조정에 시간이 걸렸습니다</a:t>
                      </a:r>
                      <a:r>
                        <a:rPr lang="en-US" altLang="ko-KR" sz="2500" dirty="0"/>
                        <a:t>.-</a:t>
                      </a:r>
                      <a:endParaRPr lang="ko-KR" altLang="en-US" sz="2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/>
                        <a:t>모듈화 덕분에 기능 추가가 편리했으나</a:t>
                      </a:r>
                      <a:r>
                        <a:rPr lang="en-US" altLang="ko-KR" sz="2500" dirty="0"/>
                        <a:t>, </a:t>
                      </a:r>
                      <a:r>
                        <a:rPr lang="ko-KR" altLang="en-US" sz="2500" dirty="0"/>
                        <a:t>버그 수정과 서버 관리에 시간이 많이 소요되었습니다</a:t>
                      </a:r>
                      <a:r>
                        <a:rPr lang="en-US" altLang="ko-KR" sz="2500" dirty="0"/>
                        <a:t>.</a:t>
                      </a:r>
                      <a:endParaRPr lang="en-US" altLang="ko-KR" sz="2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77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683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CEA74-8AD7-E6F3-6FE5-D3DBAEE5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rtlCol="0">
            <a:normAutofit/>
          </a:bodyPr>
          <a:lstStyle/>
          <a:p>
            <a:pPr rtl="0"/>
            <a:r>
              <a:rPr lang="ko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EE43F-D3D3-9B7F-DBB5-F0D932ED0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조원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</a:p>
          <a:p>
            <a:pPr algn="ctr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신진섭</a:t>
            </a:r>
            <a:endParaRPr lang="en-US" altLang="ko-KR" dirty="0"/>
          </a:p>
          <a:p>
            <a:pPr algn="ctr" rtl="0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허재</a:t>
            </a:r>
            <a:endParaRPr lang="en-US" altLang="ko-KR" dirty="0"/>
          </a:p>
          <a:p>
            <a:pPr algn="ctr" rtl="0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이승배</a:t>
            </a:r>
            <a:endParaRPr lang="en-US" altLang="ko-KR" dirty="0"/>
          </a:p>
          <a:p>
            <a:pPr algn="ctr"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김용우</a:t>
            </a:r>
            <a:endParaRPr lang="ko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88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45E-716A-A689-E768-42EF9195A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7D955-5295-BA2D-40DF-86EDDC5C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18" y="2203703"/>
            <a:ext cx="10806950" cy="4356487"/>
          </a:xfrm>
          <a:noFill/>
        </p:spPr>
        <p:txBody>
          <a:bodyPr lIns="0" tIns="0" rIns="0" bIns="0" rtlCol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아동학대 예측 및 아동 지원을 위한 웹 플랫폼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아동학대 예측 시스템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게시판을 통한 정보 공유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고객센터 기능을 통해 아동 및 보호자 지원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기술 스택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HTML, CSS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데이터베이스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</a:t>
            </a: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기타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머신러닝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(아동학대 예측), 이메일 기능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210386-228D-481C-FB69-29B13FBB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27" y="506695"/>
            <a:ext cx="11013067" cy="1307005"/>
          </a:xfrm>
          <a:noFill/>
        </p:spPr>
        <p:txBody>
          <a:bodyPr lIns="0" tIns="0" rIns="0" bIns="0" rtlCol="0" anchor="ctr" anchorCtr="0">
            <a:normAutofit/>
          </a:bodyPr>
          <a:lstStyle/>
          <a:p>
            <a:pPr rtl="0"/>
            <a:r>
              <a:rPr lang="ko-KR" altLang="en-US" dirty="0"/>
              <a:t>프로젝트 소개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369571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4B7F1-7DE3-AC4C-F1E5-2C87237FD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7618F-CEF0-9270-87E9-E7FADFDCA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4" y="731520"/>
            <a:ext cx="3748200" cy="4023360"/>
          </a:xfrm>
          <a:noFill/>
        </p:spPr>
        <p:txBody>
          <a:bodyPr lIns="0" tIns="0" rIns="0" bIns="0" rtlCol="0" anchor="ctr" anchorCtr="0">
            <a:normAutofit/>
          </a:bodyPr>
          <a:lstStyle/>
          <a:p>
            <a:pPr rtl="0"/>
            <a:r>
              <a:rPr lang="ko-KR" altLang="en-US" dirty="0"/>
              <a:t>프로젝트 소개</a:t>
            </a:r>
            <a:endParaRPr lang="ko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7B8AEDF-F043-B30F-4C79-F5510418E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42158" y="251669"/>
            <a:ext cx="8221211" cy="6174297"/>
          </a:xfrm>
        </p:spPr>
      </p:pic>
    </p:spTree>
    <p:extLst>
      <p:ext uri="{BB962C8B-B14F-4D97-AF65-F5344CB8AC3E}">
        <p14:creationId xmlns:p14="http://schemas.microsoft.com/office/powerpoint/2010/main" val="219533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1EDB2-AE7B-43D1-DE9A-A34E14378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DBB44C3-2D68-D083-31C2-AF9167837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8051" y="318782"/>
            <a:ext cx="7486112" cy="6191075"/>
          </a:xfr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0EC14E4-2959-4688-6102-D6CCF14A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4" y="731520"/>
            <a:ext cx="3748200" cy="4023360"/>
          </a:xfrm>
          <a:noFill/>
        </p:spPr>
        <p:txBody>
          <a:bodyPr lIns="0" tIns="0" rIns="0" bIns="0" rtlCol="0" anchor="ctr" anchorCtr="0">
            <a:normAutofit/>
          </a:bodyPr>
          <a:lstStyle/>
          <a:p>
            <a:pPr rtl="0"/>
            <a:r>
              <a:rPr lang="ko-KR" altLang="en-US" dirty="0" err="1"/>
              <a:t>메인페이지</a:t>
            </a:r>
            <a:r>
              <a:rPr lang="ko-KR" altLang="en-US" dirty="0"/>
              <a:t> 소개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249242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  <a:noFill/>
        </p:spPr>
        <p:txBody>
          <a:bodyPr lIns="0" tIns="0" rIns="0" bIns="0" rtlCol="0">
            <a:normAutofit/>
          </a:bodyPr>
          <a:lstStyle/>
          <a:p>
            <a:pPr rtl="0"/>
            <a:r>
              <a:rPr lang="ko-KR" altLang="en-US" dirty="0"/>
              <a:t>아동학대 예측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C9528-602F-E108-624F-F052E610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2FEDD-A9AF-ED1A-0B51-435FF127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23" y="731520"/>
            <a:ext cx="3748200" cy="4023360"/>
          </a:xfrm>
          <a:noFill/>
        </p:spPr>
        <p:txBody>
          <a:bodyPr lIns="0" tIns="0" rIns="0" bIns="0" rtlCol="0" anchor="ctr" anchorCtr="0">
            <a:normAutofit/>
          </a:bodyPr>
          <a:lstStyle/>
          <a:p>
            <a:pPr rtl="0"/>
            <a:r>
              <a:rPr lang="ko-KR" altLang="en-US" dirty="0"/>
              <a:t>아동학대 예측</a:t>
            </a:r>
            <a:br>
              <a:rPr lang="en-US" altLang="ko-KR" dirty="0"/>
            </a:br>
            <a:r>
              <a:rPr lang="ko-KR" altLang="en-US" dirty="0"/>
              <a:t>설문 조사</a:t>
            </a:r>
            <a:endParaRPr lang="ko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316E38A-6B36-F121-3FAD-B78973748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09938" y="402672"/>
            <a:ext cx="7734439" cy="6140741"/>
          </a:xfrm>
        </p:spPr>
      </p:pic>
    </p:spTree>
    <p:extLst>
      <p:ext uri="{BB962C8B-B14F-4D97-AF65-F5344CB8AC3E}">
        <p14:creationId xmlns:p14="http://schemas.microsoft.com/office/powerpoint/2010/main" val="402202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18" y="2203703"/>
            <a:ext cx="10806950" cy="4356487"/>
          </a:xfrm>
          <a:noFill/>
        </p:spPr>
        <p:txBody>
          <a:bodyPr lIns="0" tIns="0" rIns="0" bIns="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설명</a:t>
            </a:r>
            <a:r>
              <a:rPr lang="en-US" altLang="ko-KR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목적</a:t>
            </a:r>
            <a:r>
              <a:rPr lang="en-US" altLang="ko-KR" sz="2000" dirty="0"/>
              <a:t>: </a:t>
            </a:r>
            <a:r>
              <a:rPr lang="ko-KR" altLang="en-US" sz="2000" dirty="0"/>
              <a:t>아동학대 예측 모델을 통해 위험에 처한 아동을 사전에 감지하고 지원합니다</a:t>
            </a:r>
            <a:r>
              <a:rPr lang="en-US" altLang="ko-KR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방법</a:t>
            </a:r>
            <a:r>
              <a:rPr lang="en-US" altLang="ko-KR" sz="2000" dirty="0"/>
              <a:t>: </a:t>
            </a:r>
            <a:r>
              <a:rPr lang="ko-KR" altLang="en-US" sz="2000" dirty="0"/>
              <a:t>데이터를 기반으로 아동학대 발생 가능성을 예측하는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모델 사용</a:t>
            </a:r>
            <a:r>
              <a:rPr lang="en-US" altLang="ko-KR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주요 기능</a:t>
            </a:r>
            <a:r>
              <a:rPr lang="en-US" altLang="ko-KR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아동의 상태</a:t>
            </a:r>
            <a:r>
              <a:rPr lang="en-US" altLang="ko-KR" sz="2000" dirty="0"/>
              <a:t>, </a:t>
            </a:r>
            <a:r>
              <a:rPr lang="ko-KR" altLang="en-US" sz="2000" dirty="0"/>
              <a:t>환경 등 데이터를 </a:t>
            </a:r>
            <a:r>
              <a:rPr lang="ko-KR" altLang="en-US" sz="2000" dirty="0" err="1"/>
              <a:t>입력받아</a:t>
            </a:r>
            <a:r>
              <a:rPr lang="ko-KR" altLang="en-US" sz="2000" dirty="0"/>
              <a:t> 예측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예측된 결과에 따른 아동 지원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기술적 설명</a:t>
            </a:r>
            <a:r>
              <a:rPr lang="en-US" altLang="ko-KR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머신러닝</a:t>
            </a:r>
            <a:r>
              <a:rPr lang="ko-KR" altLang="en-US" sz="2000" dirty="0"/>
              <a:t> 알고리즘을 사용하여 아동학대 예측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수집 및 분석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BE9B9-3EDD-2F1C-8F22-BC3A419B6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766A24EA-07F5-4C4E-398D-A952C2890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2481463"/>
          </a:xfrm>
        </p:spPr>
        <p:txBody>
          <a:bodyPr lIns="0" tIns="0" rIns="0" bIns="0" rtlCol="0">
            <a:normAutofit/>
          </a:bodyPr>
          <a:lstStyle/>
          <a:p>
            <a:pPr rtl="0"/>
            <a:r>
              <a:rPr lang="ko-KR" altLang="en-US" dirty="0"/>
              <a:t>게시판</a:t>
            </a:r>
            <a:endParaRPr lang="ko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553980"/>
      </p:ext>
    </p:extLst>
  </p:cSld>
  <p:clrMapOvr>
    <a:masterClrMapping/>
  </p:clrMapOvr>
</p:sld>
</file>

<file path=ppt/theme/theme1.xml><?xml version="1.0" encoding="utf-8"?>
<a:theme xmlns:a="http://schemas.openxmlformats.org/drawingml/2006/main" name="창의적 그라데이션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176810_Win32" id="{C0B093E5-166F-4212-A439-58EEE75AFE80}" vid="{0BD98AA8-E70C-4F47-A80C-2F92302BC22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021479C-C6C8-4A13-8A99-BC01E1880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{3322844F-87DB-4A05-9069-765B2EE969D6}tf11176810_win32</Template>
  <TotalTime>197</TotalTime>
  <Words>708</Words>
  <Application>Microsoft Office PowerPoint</Application>
  <PresentationFormat>와이드스크린</PresentationFormat>
  <Paragraphs>128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 Unicode MS</vt:lpstr>
      <vt:lpstr>Malgun Gothic</vt:lpstr>
      <vt:lpstr>Aptos</vt:lpstr>
      <vt:lpstr>Arial</vt:lpstr>
      <vt:lpstr>Calibri</vt:lpstr>
      <vt:lpstr>창의적 그라데이션 </vt:lpstr>
      <vt:lpstr>STC 프로젝트</vt:lpstr>
      <vt:lpstr>STC 프로젝트 계획안</vt:lpstr>
      <vt:lpstr>프로젝트 소개</vt:lpstr>
      <vt:lpstr>프로젝트 소개</vt:lpstr>
      <vt:lpstr>메인페이지 소개</vt:lpstr>
      <vt:lpstr>아동학대 예측</vt:lpstr>
      <vt:lpstr>아동학대 예측 설문 조사</vt:lpstr>
      <vt:lpstr>PowerPoint 프레젠테이션</vt:lpstr>
      <vt:lpstr>게시판</vt:lpstr>
      <vt:lpstr>게시판</vt:lpstr>
      <vt:lpstr>PowerPoint 프레젠테이션</vt:lpstr>
      <vt:lpstr>문의페이지</vt:lpstr>
      <vt:lpstr>PowerPoint 프레젠테이션</vt:lpstr>
      <vt:lpstr>사용된 기술 스택</vt:lpstr>
      <vt:lpstr>PowerPoint 프레젠테이션</vt:lpstr>
      <vt:lpstr>데이터베이스 구조</vt:lpstr>
      <vt:lpstr>PowerPoint 프레젠테이션</vt:lpstr>
      <vt:lpstr>UI/UX 디자인</vt:lpstr>
      <vt:lpstr>PowerPoint 프레젠테이션</vt:lpstr>
      <vt:lpstr>향후 계획</vt:lpstr>
      <vt:lpstr>PowerPoint 프레젠테이션</vt:lpstr>
      <vt:lpstr>결론</vt:lpstr>
      <vt:lpstr>PowerPoint 프레젠테이션</vt:lpstr>
      <vt:lpstr>후기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25</cp:revision>
  <dcterms:created xsi:type="dcterms:W3CDTF">2025-03-27T02:39:14Z</dcterms:created>
  <dcterms:modified xsi:type="dcterms:W3CDTF">2025-03-28T06:19:39Z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